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Proxima Nova"/>
      <p:regular r:id="rId15"/>
      <p:bold r:id="rId16"/>
      <p:italic r:id="rId17"/>
      <p:boldItalic r:id="rId18"/>
    </p:embeddedFont>
    <p:embeddedFont>
      <p:font typeface="Roboto"/>
      <p:regular r:id="rId19"/>
      <p:bold r:id="rId20"/>
      <p:italic r:id="rId21"/>
      <p:boldItalic r:id="rId22"/>
    </p:embeddedFont>
    <p:embeddedFont>
      <p:font typeface="Playfair Display"/>
      <p:regular r:id="rId23"/>
      <p:bold r:id="rId24"/>
      <p:italic r:id="rId25"/>
      <p:boldItalic r:id="rId26"/>
    </p:embeddedFont>
    <p:embeddedFont>
      <p:font typeface="Alfa Slab One"/>
      <p:regular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22" Type="http://schemas.openxmlformats.org/officeDocument/2006/relationships/font" Target="fonts/Roboto-boldItalic.fntdata"/><Relationship Id="rId21" Type="http://schemas.openxmlformats.org/officeDocument/2006/relationships/font" Target="fonts/Roboto-italic.fntdata"/><Relationship Id="rId24" Type="http://schemas.openxmlformats.org/officeDocument/2006/relationships/font" Target="fonts/PlayfairDisplay-bold.fntdata"/><Relationship Id="rId23" Type="http://schemas.openxmlformats.org/officeDocument/2006/relationships/font" Target="fonts/PlayfairDisplay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PlayfairDisplay-boldItalic.fntdata"/><Relationship Id="rId25" Type="http://schemas.openxmlformats.org/officeDocument/2006/relationships/font" Target="fonts/PlayfairDisplay-italic.fntdata"/><Relationship Id="rId27" Type="http://schemas.openxmlformats.org/officeDocument/2006/relationships/font" Target="fonts/AlfaSlabOne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ProximaNova-regular.fntdata"/><Relationship Id="rId14" Type="http://schemas.openxmlformats.org/officeDocument/2006/relationships/slide" Target="slides/slide9.xml"/><Relationship Id="rId17" Type="http://schemas.openxmlformats.org/officeDocument/2006/relationships/font" Target="fonts/ProximaNova-italic.fntdata"/><Relationship Id="rId16" Type="http://schemas.openxmlformats.org/officeDocument/2006/relationships/font" Target="fonts/ProximaNova-bold.fntdata"/><Relationship Id="rId19" Type="http://schemas.openxmlformats.org/officeDocument/2006/relationships/font" Target="fonts/Roboto-regular.fntdata"/><Relationship Id="rId18" Type="http://schemas.openxmlformats.org/officeDocument/2006/relationships/font" Target="fonts/ProximaNova-boldItalic.fntdata"/></Relationships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61e1efd192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61e1efd192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034cd56622f05de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034cd56622f05de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6277f2c9c3_2_2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6277f2c9c3_2_2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6277f2c9c3_2_20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6277f2c9c3_2_20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034cd56622f05de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034cd56622f05de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034cd56622f05de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034cd56622f05de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034cd56622f05de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034cd56622f05de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034cd56622f05de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034cd56622f05de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ame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8.png"/><Relationship Id="rId7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291350" y="3165825"/>
            <a:ext cx="8541000" cy="7335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999999"/>
                </a:solidFill>
              </a:rPr>
              <a:t>Team Members: </a:t>
            </a:r>
            <a:endParaRPr b="1">
              <a:solidFill>
                <a:srgbClr val="999999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99999"/>
                </a:solidFill>
              </a:rPr>
              <a:t>Botao Li, Inshira Seshie, Kaiqin Bian, Lawrence Bradley, Qinghao Zeng </a:t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0" y="1019750"/>
            <a:ext cx="9144000" cy="1887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800">
                <a:latin typeface="Playfair Display"/>
                <a:ea typeface="Playfair Display"/>
                <a:cs typeface="Playfair Display"/>
                <a:sym typeface="Playfair Display"/>
              </a:rPr>
              <a:t>Infrastructure Surface Crack Detection</a:t>
            </a:r>
            <a:endParaRPr b="1" sz="68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152475"/>
            <a:ext cx="5065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Surface crack: Superficial line-shaped damages.</a:t>
            </a:r>
            <a:endParaRPr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Risk of grave </a:t>
            </a:r>
            <a:r>
              <a:rPr b="1" lang="en">
                <a:solidFill>
                  <a:srgbClr val="000000"/>
                </a:solidFill>
              </a:rPr>
              <a:t>structural</a:t>
            </a:r>
            <a:r>
              <a:rPr b="1" lang="en">
                <a:solidFill>
                  <a:srgbClr val="000000"/>
                </a:solidFill>
              </a:rPr>
              <a:t> damage.</a:t>
            </a:r>
            <a:endParaRPr b="1"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50490" y="409275"/>
            <a:ext cx="2542658" cy="1354289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50490" y="2518085"/>
            <a:ext cx="2129259" cy="1774389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85859" y="1490746"/>
            <a:ext cx="2395416" cy="1616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4"/>
          <p:cNvPicPr preferRelativeResize="0"/>
          <p:nvPr/>
        </p:nvPicPr>
        <p:blipFill rotWithShape="1">
          <a:blip r:embed="rId6">
            <a:alphaModFix/>
          </a:blip>
          <a:srcRect b="9767" l="22240" r="34432" t="29718"/>
          <a:stretch/>
        </p:blipFill>
        <p:spPr>
          <a:xfrm>
            <a:off x="367900" y="2709799"/>
            <a:ext cx="2129249" cy="1406811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4"/>
          <p:cNvPicPr preferRelativeResize="0"/>
          <p:nvPr/>
        </p:nvPicPr>
        <p:blipFill rotWithShape="1">
          <a:blip r:embed="rId7">
            <a:alphaModFix/>
          </a:blip>
          <a:srcRect b="0" l="50746" r="0" t="0"/>
          <a:stretch/>
        </p:blipFill>
        <p:spPr>
          <a:xfrm>
            <a:off x="3353525" y="2686275"/>
            <a:ext cx="1627798" cy="143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4"/>
          <p:cNvSpPr/>
          <p:nvPr/>
        </p:nvSpPr>
        <p:spPr>
          <a:xfrm>
            <a:off x="297150" y="2249850"/>
            <a:ext cx="2299500" cy="20871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4"/>
          <p:cNvSpPr txBox="1"/>
          <p:nvPr/>
        </p:nvSpPr>
        <p:spPr>
          <a:xfrm>
            <a:off x="576900" y="2309600"/>
            <a:ext cx="174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Manual inspection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1" name="Google Shape;71;p14"/>
          <p:cNvSpPr/>
          <p:nvPr/>
        </p:nvSpPr>
        <p:spPr>
          <a:xfrm>
            <a:off x="2913400" y="2249850"/>
            <a:ext cx="2299500" cy="20871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4"/>
          <p:cNvSpPr txBox="1"/>
          <p:nvPr/>
        </p:nvSpPr>
        <p:spPr>
          <a:xfrm>
            <a:off x="3193150" y="2309600"/>
            <a:ext cx="174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Computer vision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3" name="Google Shape;73;p14"/>
          <p:cNvSpPr/>
          <p:nvPr/>
        </p:nvSpPr>
        <p:spPr>
          <a:xfrm>
            <a:off x="2539925" y="2978550"/>
            <a:ext cx="587100" cy="5727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4"/>
          <p:cNvSpPr txBox="1"/>
          <p:nvPr/>
        </p:nvSpPr>
        <p:spPr>
          <a:xfrm>
            <a:off x="3851675" y="4023300"/>
            <a:ext cx="1211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i="1" lang="en" sz="1000">
                <a:latin typeface="Roboto"/>
                <a:ea typeface="Roboto"/>
                <a:cs typeface="Roboto"/>
                <a:sym typeface="Roboto"/>
              </a:rPr>
              <a:t>（</a:t>
            </a:r>
            <a:r>
              <a:rPr i="1" lang="en" sz="1000">
                <a:latin typeface="Roboto"/>
                <a:ea typeface="Roboto"/>
                <a:cs typeface="Roboto"/>
                <a:sym typeface="Roboto"/>
              </a:rPr>
              <a:t>Mansuri 2021）</a:t>
            </a:r>
            <a:endParaRPr i="1" sz="1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/>
          <p:nvPr/>
        </p:nvSpPr>
        <p:spPr>
          <a:xfrm>
            <a:off x="4963400" y="1767200"/>
            <a:ext cx="2567700" cy="24489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Definition</a:t>
            </a:r>
            <a:endParaRPr/>
          </a:p>
        </p:txBody>
      </p:sp>
      <p:sp>
        <p:nvSpPr>
          <p:cNvPr id="81" name="Google Shape;81;p15"/>
          <p:cNvSpPr/>
          <p:nvPr/>
        </p:nvSpPr>
        <p:spPr>
          <a:xfrm>
            <a:off x="1202750" y="1767200"/>
            <a:ext cx="2567700" cy="24489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5"/>
          <p:cNvSpPr txBox="1"/>
          <p:nvPr>
            <p:ph idx="1" type="body"/>
          </p:nvPr>
        </p:nvSpPr>
        <p:spPr>
          <a:xfrm>
            <a:off x="1228899" y="1818474"/>
            <a:ext cx="2477100" cy="214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Manual inspection</a:t>
            </a:r>
            <a:endParaRPr b="1">
              <a:solidFill>
                <a:srgbClr val="000000"/>
              </a:solidFill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Time-consuming</a:t>
            </a:r>
            <a:endParaRPr>
              <a:solidFill>
                <a:srgbClr val="000000"/>
              </a:solidFill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Labor-intensive</a:t>
            </a:r>
            <a:endParaRPr>
              <a:solidFill>
                <a:srgbClr val="000000"/>
              </a:solidFill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Low </a:t>
            </a:r>
            <a:r>
              <a:rPr lang="en">
                <a:solidFill>
                  <a:srgbClr val="000000"/>
                </a:solidFill>
              </a:rPr>
              <a:t>quality</a:t>
            </a:r>
            <a:r>
              <a:rPr lang="en">
                <a:solidFill>
                  <a:srgbClr val="000000"/>
                </a:solidFill>
              </a:rPr>
              <a:t> </a:t>
            </a:r>
            <a:endParaRPr>
              <a:solidFill>
                <a:srgbClr val="000000"/>
              </a:solidFill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000000"/>
                </a:solidFill>
              </a:rPr>
              <a:t>Inaccurate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83" name="Google Shape;83;p15"/>
          <p:cNvPicPr preferRelativeResize="0"/>
          <p:nvPr/>
        </p:nvPicPr>
        <p:blipFill rotWithShape="1">
          <a:blip r:embed="rId3">
            <a:alphaModFix/>
          </a:blip>
          <a:srcRect b="17200" l="22872" r="15592" t="18856"/>
          <a:stretch/>
        </p:blipFill>
        <p:spPr>
          <a:xfrm>
            <a:off x="3201425" y="3552756"/>
            <a:ext cx="795925" cy="832669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5"/>
          <p:cNvSpPr txBox="1"/>
          <p:nvPr>
            <p:ph idx="1" type="body"/>
          </p:nvPr>
        </p:nvSpPr>
        <p:spPr>
          <a:xfrm>
            <a:off x="5150575" y="1852200"/>
            <a:ext cx="2295900" cy="23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CV &amp; ML</a:t>
            </a:r>
            <a:endParaRPr b="1">
              <a:solidFill>
                <a:srgbClr val="000000"/>
              </a:solidFill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An promising way to detect surface cracks efficiently.</a:t>
            </a:r>
            <a:endParaRPr>
              <a:solidFill>
                <a:srgbClr val="000000"/>
              </a:solidFill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85" name="Google Shape;85;p15"/>
          <p:cNvSpPr txBox="1"/>
          <p:nvPr/>
        </p:nvSpPr>
        <p:spPr>
          <a:xfrm>
            <a:off x="749950" y="1084925"/>
            <a:ext cx="7301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2000">
                <a:latin typeface="Proxima Nova"/>
                <a:ea typeface="Proxima Nova"/>
                <a:cs typeface="Proxima Nova"/>
                <a:sym typeface="Proxima Nova"/>
              </a:rPr>
              <a:t>Overall goals: </a:t>
            </a:r>
            <a:r>
              <a:rPr b="1" lang="en" sz="20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D</a:t>
            </a:r>
            <a:r>
              <a:rPr b="1" lang="en" sz="20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etect surface cracks</a:t>
            </a:r>
            <a:r>
              <a:rPr b="1" lang="en" sz="2000">
                <a:latin typeface="Proxima Nova"/>
                <a:ea typeface="Proxima Nova"/>
                <a:cs typeface="Proxima Nova"/>
                <a:sym typeface="Proxima Nova"/>
              </a:rPr>
              <a:t> + </a:t>
            </a:r>
            <a:r>
              <a:rPr b="1" lang="en" sz="20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Evaluate their severity</a:t>
            </a:r>
            <a:endParaRPr b="1" sz="20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86" name="Google Shape;86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08725" y="3579887"/>
            <a:ext cx="795925" cy="77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/>
          <p:nvPr>
            <p:ph type="title"/>
          </p:nvPr>
        </p:nvSpPr>
        <p:spPr>
          <a:xfrm>
            <a:off x="311700" y="445025"/>
            <a:ext cx="8878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Data: </a:t>
            </a:r>
            <a:r>
              <a:rPr lang="en"/>
              <a:t>Concrete Crack Images for Classification</a:t>
            </a:r>
            <a:endParaRPr/>
          </a:p>
        </p:txBody>
      </p:sp>
      <p:sp>
        <p:nvSpPr>
          <p:cNvPr id="92" name="Google Shape;92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Source: Website by </a:t>
            </a:r>
            <a:endParaRPr/>
          </a:p>
        </p:txBody>
      </p:sp>
      <p:grpSp>
        <p:nvGrpSpPr>
          <p:cNvPr id="93" name="Google Shape;93;p16"/>
          <p:cNvGrpSpPr/>
          <p:nvPr/>
        </p:nvGrpSpPr>
        <p:grpSpPr>
          <a:xfrm>
            <a:off x="1576075" y="2439487"/>
            <a:ext cx="6101824" cy="2446238"/>
            <a:chOff x="479450" y="2432412"/>
            <a:chExt cx="6101824" cy="2446238"/>
          </a:xfrm>
        </p:grpSpPr>
        <p:pic>
          <p:nvPicPr>
            <p:cNvPr id="94" name="Google Shape;94;p1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79450" y="2439775"/>
              <a:ext cx="2874076" cy="20386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5" name="Google Shape;95;p1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707199" y="2432412"/>
              <a:ext cx="2874074" cy="20534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6" name="Google Shape;96;p16"/>
            <p:cNvSpPr txBox="1"/>
            <p:nvPr/>
          </p:nvSpPr>
          <p:spPr>
            <a:xfrm>
              <a:off x="883575" y="4478450"/>
              <a:ext cx="20658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Proxima Nova"/>
                  <a:ea typeface="Proxima Nova"/>
                  <a:cs typeface="Proxima Nova"/>
                  <a:sym typeface="Proxima Nova"/>
                </a:rPr>
                <a:t>Detection of crack  </a:t>
              </a:r>
              <a:endParaRPr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97" name="Google Shape;97;p16"/>
            <p:cNvSpPr txBox="1"/>
            <p:nvPr/>
          </p:nvSpPr>
          <p:spPr>
            <a:xfrm>
              <a:off x="4111325" y="4478450"/>
              <a:ext cx="20658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Proxima Nova"/>
                  <a:ea typeface="Proxima Nova"/>
                  <a:cs typeface="Proxima Nova"/>
                  <a:sym typeface="Proxima Nova"/>
                </a:rPr>
                <a:t>Detection of non-crack  </a:t>
              </a:r>
              <a:endParaRPr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Methods</a:t>
            </a:r>
            <a:endParaRPr/>
          </a:p>
        </p:txBody>
      </p:sp>
      <p:grpSp>
        <p:nvGrpSpPr>
          <p:cNvPr id="103" name="Google Shape;103;p17"/>
          <p:cNvGrpSpPr/>
          <p:nvPr/>
        </p:nvGrpSpPr>
        <p:grpSpPr>
          <a:xfrm>
            <a:off x="0" y="1189989"/>
            <a:ext cx="3546900" cy="3482836"/>
            <a:chOff x="0" y="1189989"/>
            <a:chExt cx="3546900" cy="3482836"/>
          </a:xfrm>
        </p:grpSpPr>
        <p:sp>
          <p:nvSpPr>
            <p:cNvPr id="104" name="Google Shape;104;p17"/>
            <p:cNvSpPr/>
            <p:nvPr/>
          </p:nvSpPr>
          <p:spPr>
            <a:xfrm>
              <a:off x="0" y="1189989"/>
              <a:ext cx="3546900" cy="669000"/>
            </a:xfrm>
            <a:prstGeom prst="homePlate">
              <a:avLst>
                <a:gd fmla="val 50000" name="adj"/>
              </a:avLst>
            </a:prstGeom>
            <a:solidFill>
              <a:srgbClr val="8020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Supervised learning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5" name="Google Shape;105;p17"/>
            <p:cNvSpPr txBox="1"/>
            <p:nvPr/>
          </p:nvSpPr>
          <p:spPr>
            <a:xfrm>
              <a:off x="283000" y="2057125"/>
              <a:ext cx="26247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Task: 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Overview: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Test Data: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Output: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6" name="Google Shape;106;p17"/>
          <p:cNvGrpSpPr/>
          <p:nvPr/>
        </p:nvGrpSpPr>
        <p:grpSpPr>
          <a:xfrm>
            <a:off x="2944204" y="1189775"/>
            <a:ext cx="3305700" cy="3483050"/>
            <a:chOff x="2944204" y="1189775"/>
            <a:chExt cx="3305700" cy="3483050"/>
          </a:xfrm>
        </p:grpSpPr>
        <p:sp>
          <p:nvSpPr>
            <p:cNvPr id="107" name="Google Shape;107;p17"/>
            <p:cNvSpPr/>
            <p:nvPr/>
          </p:nvSpPr>
          <p:spPr>
            <a:xfrm>
              <a:off x="2944204" y="1189775"/>
              <a:ext cx="3305700" cy="669000"/>
            </a:xfrm>
            <a:prstGeom prst="chevron">
              <a:avLst>
                <a:gd fmla="val 50000" name="adj"/>
              </a:avLst>
            </a:prstGeom>
            <a:solidFill>
              <a:srgbClr val="B02C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Unsupervised learning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8" name="Google Shape;108;p17"/>
            <p:cNvSpPr txBox="1"/>
            <p:nvPr/>
          </p:nvSpPr>
          <p:spPr>
            <a:xfrm>
              <a:off x="3478949" y="2057125"/>
              <a:ext cx="22362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Task: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Overview: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Clustering</a:t>
              </a: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 methods: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Clustering Evaluation: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Potential Results and Discussion</a:t>
            </a:r>
            <a:endParaRPr/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311700" y="1152475"/>
            <a:ext cx="8520600" cy="318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Overall Goal: </a:t>
            </a:r>
            <a:r>
              <a:rPr b="1" lang="en">
                <a:solidFill>
                  <a:srgbClr val="FF9900"/>
                </a:solidFill>
              </a:rPr>
              <a:t>Determine the</a:t>
            </a:r>
            <a:r>
              <a:rPr b="1" lang="en">
                <a:solidFill>
                  <a:srgbClr val="FF9900"/>
                </a:solidFill>
              </a:rPr>
              <a:t> effectiveness of the classifier and clustering model in the scope of the real world </a:t>
            </a:r>
            <a:endParaRPr b="1">
              <a:solidFill>
                <a:srgbClr val="FF99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>
              <a:solidFill>
                <a:srgbClr val="FF9900"/>
              </a:solidFill>
            </a:endParaRPr>
          </a:p>
        </p:txBody>
      </p:sp>
      <p:sp>
        <p:nvSpPr>
          <p:cNvPr id="115" name="Google Shape;115;p18"/>
          <p:cNvSpPr txBox="1"/>
          <p:nvPr>
            <p:ph idx="1" type="body"/>
          </p:nvPr>
        </p:nvSpPr>
        <p:spPr>
          <a:xfrm>
            <a:off x="1281374" y="2146449"/>
            <a:ext cx="2477100" cy="2144100"/>
          </a:xfrm>
          <a:prstGeom prst="rect">
            <a:avLst/>
          </a:prstGeom>
          <a:ln cap="flat" cmpd="sng" w="2857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Classifier</a:t>
            </a:r>
            <a:endParaRPr b="1">
              <a:solidFill>
                <a:srgbClr val="000000"/>
              </a:solidFill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000000"/>
                </a:solidFill>
              </a:rPr>
              <a:t>Able to accurately identify defects to help workers locate cracks within buildings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16" name="Google Shape;116;p18"/>
          <p:cNvSpPr txBox="1"/>
          <p:nvPr>
            <p:ph idx="1" type="body"/>
          </p:nvPr>
        </p:nvSpPr>
        <p:spPr>
          <a:xfrm>
            <a:off x="5238299" y="2146449"/>
            <a:ext cx="2477100" cy="2144100"/>
          </a:xfrm>
          <a:prstGeom prst="rect">
            <a:avLst/>
          </a:prstGeom>
          <a:ln cap="flat" cmpd="sng" w="2857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Clustering Model</a:t>
            </a:r>
            <a:endParaRPr b="1">
              <a:solidFill>
                <a:srgbClr val="000000"/>
              </a:solidFill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000000"/>
                </a:solidFill>
              </a:rPr>
              <a:t>Able to </a:t>
            </a:r>
            <a:r>
              <a:rPr lang="en">
                <a:solidFill>
                  <a:srgbClr val="000000"/>
                </a:solidFill>
              </a:rPr>
              <a:t>accurately</a:t>
            </a:r>
            <a:r>
              <a:rPr lang="en">
                <a:solidFill>
                  <a:srgbClr val="000000"/>
                </a:solidFill>
              </a:rPr>
              <a:t> report to </a:t>
            </a:r>
            <a:r>
              <a:rPr lang="en">
                <a:solidFill>
                  <a:srgbClr val="000000"/>
                </a:solidFill>
              </a:rPr>
              <a:t>supervisors the severity of the crack discovered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</a:t>
            </a:r>
            <a:endParaRPr/>
          </a:p>
        </p:txBody>
      </p:sp>
      <p:pic>
        <p:nvPicPr>
          <p:cNvPr id="122" name="Google Shape;12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050" y="1225150"/>
            <a:ext cx="8839204" cy="26931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128" name="Google Shape;128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AutoNum type="arabicPeriod"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Zou, Q., Zhang, Z., Li, Q., Qi, X., Wang, Q., &amp; Wang, S. (2019). DeepCrack: Learning Hierarchical Convolutional Features for Crack Detection. IEEE Transactions on Image Processing, 28(3), 1498-1512. https://doi.org/10.1109/tip.2018.2878966 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AutoNum type="arabicPeriod"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Munawar, H. S., Hammad, A. W. A., Haddad, A., Soares, C. A. P., &amp; Waller, S. T. (2021). Image-Based Crack Detection Methods: A Review. Infrastructures, 6(8), 115. https://doi.org/10.3390/infrastructures6080115 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AutoNum type="arabicPeriod"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Mansuri, L. E., &amp; Patel, D. A. (2021). Artificial Intelligence-based automatic visual inspection system for Built Heritage. </a:t>
            </a:r>
            <a:r>
              <a:rPr i="1"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Smart and Sustainable Built Environment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. https://doi.org/10.1108/sasbe-09-2020-0139 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AutoNum type="arabicPeriod"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Mishra, M. (2021). Machine learning techniques for structural health monitoring of heritage buildings: A state-of-the-art review and case studies. </a:t>
            </a:r>
            <a:r>
              <a:rPr i="1"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Journal of Cultural Heritage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i="1"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47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, 227–245. https://doi.org/10.1016/j.culher.2020.09.005 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AutoNum type="arabicPeriod"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Lei Zhang , Fan Yang , Yimin Daniel Zhang, and Y. J. Z., Zhang, L., Yang, F., Zhang, Y. D., &amp; Zhu, Y. J. (2016). Road Crack Detection Using Deep Convolutional Neural Network. In 2016 IEEE International Conference on Image Processing (ICIP). http://doi.org/10.1109/ICIP.2016.7533052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1"/>
          <p:cNvSpPr txBox="1"/>
          <p:nvPr>
            <p:ph type="title"/>
          </p:nvPr>
        </p:nvSpPr>
        <p:spPr>
          <a:xfrm>
            <a:off x="276325" y="1539650"/>
            <a:ext cx="8520600" cy="132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Thank you !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